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.jpg" ContentType="image/jpg"/>
  <Override PartName="/ppt/media/image10.jpg" ContentType="image/jpg"/>
  <Override PartName="/ppt/media/image11.jpg" ContentType="image/jpg"/>
  <Override PartName="/ppt/media/image12.jpg" ContentType="image/jpg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notesMasterIdLst>
    <p:notesMasterId r:id="rId30"/>
  </p:notesMasterIdLst>
  <p:sldIdLst>
    <p:sldId id="2376" r:id="rId3"/>
    <p:sldId id="257" r:id="rId4"/>
    <p:sldId id="4207" r:id="rId5"/>
    <p:sldId id="4197" r:id="rId6"/>
    <p:sldId id="259" r:id="rId7"/>
    <p:sldId id="260" r:id="rId8"/>
    <p:sldId id="4198" r:id="rId9"/>
    <p:sldId id="4199" r:id="rId10"/>
    <p:sldId id="261" r:id="rId11"/>
    <p:sldId id="262" r:id="rId12"/>
    <p:sldId id="263" r:id="rId13"/>
    <p:sldId id="264" r:id="rId14"/>
    <p:sldId id="4201" r:id="rId15"/>
    <p:sldId id="4208" r:id="rId16"/>
    <p:sldId id="4217" r:id="rId17"/>
    <p:sldId id="4218" r:id="rId18"/>
    <p:sldId id="4219" r:id="rId19"/>
    <p:sldId id="4209" r:id="rId20"/>
    <p:sldId id="4210" r:id="rId21"/>
    <p:sldId id="4213" r:id="rId22"/>
    <p:sldId id="4211" r:id="rId23"/>
    <p:sldId id="4212" r:id="rId24"/>
    <p:sldId id="4214" r:id="rId25"/>
    <p:sldId id="4215" r:id="rId26"/>
    <p:sldId id="4216" r:id="rId27"/>
    <p:sldId id="4220" r:id="rId28"/>
    <p:sldId id="422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B277"/>
    <a:srgbClr val="106FBB"/>
    <a:srgbClr val="FD0802"/>
    <a:srgbClr val="941651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8"/>
    <p:restoredTop sz="96110"/>
  </p:normalViewPr>
  <p:slideViewPr>
    <p:cSldViewPr snapToGrid="0" snapToObjects="1">
      <p:cViewPr varScale="1">
        <p:scale>
          <a:sx n="116" d="100"/>
          <a:sy n="116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A584C-8D25-6346-8E4B-0FED3B32B37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9083-4CCA-BA46-9F2A-33AC8B9D4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2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81234-6111-6D44-BC74-8658AA1F98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8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B259-BF08-7F4D-A90D-DEA83DBC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3946C-AD05-F24F-8791-DB18EF47F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E032-0F38-9E4A-80F3-DA2CB073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0790-C445-F647-951F-FEA9B127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CD865-A0CC-5741-975E-35308FEB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3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CF3A-0222-184F-A3D7-D584DE06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00016-CE17-9F42-8270-67DFB6C0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B5932-CB74-AA40-AD2B-2656F8F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D1A2-169E-014F-AFED-E848A9C1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610E7-0BB7-5343-B872-B6D0FC96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E5D36-3885-DC45-8A6C-E1B1EE9C1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C169F-BDBA-1040-BB4A-1CC26EBA3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890E-8E0D-BB46-8DB5-7F8F729B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ABA60-781B-A346-9B39-7CD117FE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BE6A-10CA-DE41-9AD3-707D92E2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90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1144" y="398779"/>
            <a:ext cx="503428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819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D8B10AE0-1949-C587-6929-4D09D78C2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505E4-AA43-A1A6-EE29-E57A22FD774E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41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354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818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600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D5B57FC4-060C-54C4-4496-EEAD008F1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D99906-65FC-A9C4-EED8-C91302FB9092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F368B-E7F9-3E47-8C1C-F0DAEC06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60DB-8641-1E4E-9169-F4A79A8B5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4DBFA-EE6B-8C4A-ACC8-D01C37B2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CFBF6-A61F-844B-93B1-7FF95327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C43A-7D84-6E45-9A56-4D661682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8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4023-1CC8-514A-A767-7FD0898B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4E976-882F-7940-B645-0449BB17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08AF-5E66-E445-BDB4-766749A0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6544-C39C-3C4F-B6BE-EE733F09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0FB74-4E1E-8041-A8B4-DC8C16F8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9BA5-B581-474C-AED0-25B39CFD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0842-3053-E44D-9398-29C1ABD8A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BF502-3556-A84E-95C9-345F66DE1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A2405-0755-4A4B-A842-E6736474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4E533-7123-1449-BD7D-716FB49D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4CE36-F8D3-C14B-A2A6-4FE3E249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2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1570-9ED5-ED4B-AFFD-7B3F6938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8DB0-3268-9243-8434-32C61A684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41D8C-1FB8-304D-BECD-A328295B2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8411A-7916-9D49-A25D-7D0B263CC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FE0AB-5889-6948-B72A-613CE0B61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F2322D-4F0E-B04D-B917-C5E84E3D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470F7-B980-1E46-B506-644E3AEE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E3090-CC4A-DF4C-92DF-374F2061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mergence_ppt.jpg">
            <a:extLst>
              <a:ext uri="{FF2B5EF4-FFF2-40B4-BE49-F238E27FC236}">
                <a16:creationId xmlns:a16="http://schemas.microsoft.com/office/drawing/2014/main" id="{7EA3E022-7F10-ED82-E77B-C3490F1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7E89FB-49FD-223F-7061-CFC524AF5E77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31750-9D0A-734D-83AB-AA0E9284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7006E-E022-C94A-B0D1-6B6FF070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718EA-4B19-3A49-AF0F-8AE4D8AE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ECA78-9AC2-8947-B33B-4BF3F85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ergence_ppt.jpg">
            <a:extLst>
              <a:ext uri="{FF2B5EF4-FFF2-40B4-BE49-F238E27FC236}">
                <a16:creationId xmlns:a16="http://schemas.microsoft.com/office/drawing/2014/main" id="{8B2BBA66-FDCB-75DF-9CC7-D6421E390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9F3B-69B8-6183-FCE1-D4F303818211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6A938C-70B0-B54F-8A04-F89A5FC8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24478-2D5E-9341-8061-851265FA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8B7FA-1395-5844-A739-6985F4C8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5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2E44-A19C-3F41-9D32-66420ED6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4782-823B-5042-87A4-6D1CA8B0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E1B6-7464-6941-9001-DD9409B5F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C4812-9DC3-A940-B49D-326A04E2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3AF2D-4D0D-C947-8A84-B8051F8F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34BF8-7AAF-EB42-963A-91FD116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D63C-3126-4B45-BA79-A0CADEBA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F5664-85CD-E540-82E1-485D186C2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0B90C-8187-A246-82BF-6D3A83DF5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DA18-8988-9443-9D52-EB4E0266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8F817-A37C-6C4B-BFA3-F1ADEFBE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EB5F-ACC9-9946-A8B4-15E3CCD1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0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256DB-0D99-054A-B297-6FD1F4BB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0635-3DF1-F04C-9D3A-18344DE86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ABC78-2C89-2D41-A220-4E2AB6C89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DB57E-E242-DE49-9072-9A1FBE1B681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E5477-520A-B74D-A7C3-CA8BE8EEA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F2569-265B-B94F-8805-F66A11933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1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09514070-196C-1DCA-855E-FF01918B01A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4C9152-9DFF-AFE1-53DC-B709A012C41C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1059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2412" y="1412748"/>
            <a:ext cx="10510520" cy="138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99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https://lh7-rt.googleusercontent.com/docsz/AD_4nXc76uK-07noyn-Agu4fhiQ0MCmaDA5TqdAq0fL6pkmXMFvtuij34F96Ftj3RUduKE4AUUfjOr52ibPt-SJ0LB_RXwVv_2icyrzcC2aHWrsnT9QX43egRx1gZK9tKaiA7VV4sZdgXPVtpYFN6rcXFAnfhLW5WCBcWDNNt_6uww?key=mnItoWIZreHfB2XFhl4iP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https://lh7-rt.googleusercontent.com/docsz/AD_4nXeIQ_YIGMxm1Yv03jZn4QBADOqEt-miGZRs8IZGJLXJuc8CUsdvURk4z2wpFf4FxE_sWxrBeLQaqgoM3jBWEGBRvKOoMeY2kfxjhyCXTlRbFPsR6SPhiKTgskV5DE3ve5o6s8Zv6Z76Kadn_Kvf62j6rSOSEOCZS6gz22-QQw?key=mnItoWIZreHfB2XFhl4iPQ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umulus.readthedocs.io/en/stable/cellranger/index.html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erraBioApp" TargetMode="External"/><Relationship Id="rId2" Type="http://schemas.openxmlformats.org/officeDocument/2006/relationships/hyperlink" Target="https://broad.io/T101-PDF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upport.terra.bio/hc/en-us/sections/2350488562178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9079A6-53AB-7B63-37CD-016B70B8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857" y="5862433"/>
            <a:ext cx="2693225" cy="8338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September 23-27, 2024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Kilifi, Kenya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97292"/>
            <a:ext cx="10972800" cy="8338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tabLst>
                <a:tab pos="2971726" algn="ctr"/>
                <a:tab pos="5943451" algn="r"/>
              </a:tabLst>
            </a:pPr>
            <a: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Computational and Experimental Design </a:t>
            </a:r>
            <a:b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Single Cell Analysis Program (SCAP) Workshop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C7554-0BDF-18B2-B585-C88AD9CA1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67" y="4559652"/>
            <a:ext cx="3367465" cy="833875"/>
          </a:xfrm>
          <a:prstGeom prst="rect">
            <a:avLst/>
          </a:prstGeom>
        </p:spPr>
      </p:pic>
      <p:pic>
        <p:nvPicPr>
          <p:cNvPr id="1025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1EEE02A8-89A0-BCF4-3B2E-CFC07B97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5" y="3210587"/>
            <a:ext cx="4923696" cy="6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A logo with a bird and shield&#10;&#10;Description automatically generated">
            <a:extLst>
              <a:ext uri="{FF2B5EF4-FFF2-40B4-BE49-F238E27FC236}">
                <a16:creationId xmlns:a16="http://schemas.microsoft.com/office/drawing/2014/main" id="{8699E637-945A-04CB-4598-E56D0576A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85" y="2563045"/>
            <a:ext cx="3511929" cy="173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11353" y="1671828"/>
            <a:ext cx="913257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0665" marR="5080" lvl="0" indent="-227965" defTabSz="914400" eaLnBrk="1" fontAlgn="auto" latinLnBrk="0" hangingPunct="1">
              <a:lnSpc>
                <a:spcPts val="221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choice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aligner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often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personal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preference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also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dependent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computational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resources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available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you.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8513" y="6568177"/>
            <a:ext cx="3876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https://</a:t>
            </a:r>
            <a:r>
              <a:rPr kumimoji="0" sz="1800" b="0" i="1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hbctraining.github.io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1353" y="2434230"/>
            <a:ext cx="6989610" cy="3509370"/>
            <a:chOff x="5815308" y="2691405"/>
            <a:chExt cx="6009640" cy="30086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6568" y="2806698"/>
              <a:ext cx="5788137" cy="28931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15308" y="2691405"/>
              <a:ext cx="421005" cy="420370"/>
            </a:xfrm>
            <a:custGeom>
              <a:avLst/>
              <a:gdLst/>
              <a:ahLst/>
              <a:cxnLst/>
              <a:rect l="l" t="t" r="r" b="b"/>
              <a:pathLst>
                <a:path w="421004" h="420369">
                  <a:moveTo>
                    <a:pt x="420391" y="0"/>
                  </a:moveTo>
                  <a:lnTo>
                    <a:pt x="0" y="0"/>
                  </a:lnTo>
                  <a:lnTo>
                    <a:pt x="0" y="420094"/>
                  </a:lnTo>
                  <a:lnTo>
                    <a:pt x="420391" y="420094"/>
                  </a:lnTo>
                  <a:lnTo>
                    <a:pt x="420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Todays talk">
            <a:extLst>
              <a:ext uri="{FF2B5EF4-FFF2-40B4-BE49-F238E27FC236}">
                <a16:creationId xmlns:a16="http://schemas.microsoft.com/office/drawing/2014/main" id="{B8A53CE1-4B0F-6C36-CBD6-7EA22FA570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2: Alignment to reference genome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2902" y="3180306"/>
            <a:ext cx="7772400" cy="3061970"/>
            <a:chOff x="1752902" y="3180306"/>
            <a:chExt cx="7772400" cy="30619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4917" y="3180306"/>
              <a:ext cx="6981197" cy="27193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902" y="4974594"/>
              <a:ext cx="7772400" cy="126746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11353" y="1568196"/>
            <a:ext cx="9914255" cy="110744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10X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Cellranger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uses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STAR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aligner.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0665" marR="5080" lvl="0" indent="-227965" defTabSz="914400" eaLnBrk="1" fontAlgn="auto" latinLnBrk="0" hangingPunct="1">
              <a:lnSpc>
                <a:spcPts val="209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Because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widespread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splicing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animal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genomes,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alignment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against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genome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should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done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splice-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aware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aligner.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47B06C80-8FCE-4DD2-1C1D-55C32B91DA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2: Alignment to reference genome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C655A90-F799-8AF8-9D01-4B975CDA3C78}"/>
              </a:ext>
            </a:extLst>
          </p:cNvPr>
          <p:cNvSpPr txBox="1"/>
          <p:nvPr/>
        </p:nvSpPr>
        <p:spPr>
          <a:xfrm>
            <a:off x="8258513" y="6568177"/>
            <a:ext cx="3876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https://</a:t>
            </a:r>
            <a:r>
              <a:rPr kumimoji="0" sz="1800" b="0" i="1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hbctraining.github.io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1053" y="1097820"/>
            <a:ext cx="9866630" cy="115781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marR="22860" lvl="0" indent="-227965" defTabSz="914400" eaLnBrk="1" fontAlgn="auto" latinLnBrk="0" hangingPunct="1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have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confidently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mapped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transcriptome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assigned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their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demultiplexing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number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unique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RNA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molecules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corresponding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within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counted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UMI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deduplication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C3BC657-0433-8A47-AAD6-92306A18AF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3: Counting reads</a:t>
            </a:r>
          </a:p>
        </p:txBody>
      </p:sp>
      <p:grpSp>
        <p:nvGrpSpPr>
          <p:cNvPr id="6" name="Google Shape;331;p16">
            <a:extLst>
              <a:ext uri="{FF2B5EF4-FFF2-40B4-BE49-F238E27FC236}">
                <a16:creationId xmlns:a16="http://schemas.microsoft.com/office/drawing/2014/main" id="{1D81C987-7D67-3A77-3539-20CCBB2633BB}"/>
              </a:ext>
            </a:extLst>
          </p:cNvPr>
          <p:cNvGrpSpPr/>
          <p:nvPr/>
        </p:nvGrpSpPr>
        <p:grpSpPr>
          <a:xfrm>
            <a:off x="103417" y="2377044"/>
            <a:ext cx="4776883" cy="4302746"/>
            <a:chOff x="528630" y="0"/>
            <a:chExt cx="5751045" cy="5180215"/>
          </a:xfrm>
        </p:grpSpPr>
        <p:pic>
          <p:nvPicPr>
            <p:cNvPr id="7" name="Google Shape;332;p16" descr="Image">
              <a:extLst>
                <a:ext uri="{FF2B5EF4-FFF2-40B4-BE49-F238E27FC236}">
                  <a16:creationId xmlns:a16="http://schemas.microsoft.com/office/drawing/2014/main" id="{01768039-E8B1-73D8-2F25-41D6BF55143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9259"/>
            <a:stretch/>
          </p:blipFill>
          <p:spPr>
            <a:xfrm>
              <a:off x="528630" y="0"/>
              <a:ext cx="5181053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333;p16">
              <a:extLst>
                <a:ext uri="{FF2B5EF4-FFF2-40B4-BE49-F238E27FC236}">
                  <a16:creationId xmlns:a16="http://schemas.microsoft.com/office/drawing/2014/main" id="{F92D7FB1-42FE-162E-17E6-47F7A85533A1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EF1EB4A4-D841-7974-309C-00A8851DFF04}"/>
              </a:ext>
            </a:extLst>
          </p:cNvPr>
          <p:cNvSpPr/>
          <p:nvPr/>
        </p:nvSpPr>
        <p:spPr>
          <a:xfrm>
            <a:off x="3484702" y="4535692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oogle Shape;389;p20" descr="Image">
            <a:extLst>
              <a:ext uri="{FF2B5EF4-FFF2-40B4-BE49-F238E27FC236}">
                <a16:creationId xmlns:a16="http://schemas.microsoft.com/office/drawing/2014/main" id="{AE4B4086-176B-647F-ED3C-21C99E773F6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9645" t="18718" r="3476" b="77287"/>
          <a:stretch/>
        </p:blipFill>
        <p:spPr>
          <a:xfrm>
            <a:off x="4438047" y="3181718"/>
            <a:ext cx="3909381" cy="16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92;p20" descr="Image">
            <a:extLst>
              <a:ext uri="{FF2B5EF4-FFF2-40B4-BE49-F238E27FC236}">
                <a16:creationId xmlns:a16="http://schemas.microsoft.com/office/drawing/2014/main" id="{2E547325-3046-8212-8BCD-F3CF62F4A07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4220" r="21569"/>
          <a:stretch/>
        </p:blipFill>
        <p:spPr>
          <a:xfrm>
            <a:off x="3956695" y="3343625"/>
            <a:ext cx="3290303" cy="3523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3F183E99-5F5B-7311-6DB7-E1452059ED82}"/>
              </a:ext>
            </a:extLst>
          </p:cNvPr>
          <p:cNvSpPr/>
          <p:nvPr/>
        </p:nvSpPr>
        <p:spPr>
          <a:xfrm>
            <a:off x="7606745" y="4535692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oogle Shape;389;p20" descr="Image">
            <a:extLst>
              <a:ext uri="{FF2B5EF4-FFF2-40B4-BE49-F238E27FC236}">
                <a16:creationId xmlns:a16="http://schemas.microsoft.com/office/drawing/2014/main" id="{5F559A99-AEC0-B90A-F0AC-D4292F8FC4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9645" t="18718" r="24786" b="77316"/>
          <a:stretch/>
        </p:blipFill>
        <p:spPr>
          <a:xfrm>
            <a:off x="8508474" y="3181718"/>
            <a:ext cx="2950463" cy="16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92;p20" descr="Image">
            <a:extLst>
              <a:ext uri="{FF2B5EF4-FFF2-40B4-BE49-F238E27FC236}">
                <a16:creationId xmlns:a16="http://schemas.microsoft.com/office/drawing/2014/main" id="{5EC86071-74DE-2FC1-B0A7-C514BC8BD14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4220" r="3187"/>
          <a:stretch/>
        </p:blipFill>
        <p:spPr>
          <a:xfrm>
            <a:off x="8027122" y="3343625"/>
            <a:ext cx="4061460" cy="352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9A562FE-2808-C897-D6AA-1F90E005A4A7}"/>
              </a:ext>
            </a:extLst>
          </p:cNvPr>
          <p:cNvSpPr/>
          <p:nvPr/>
        </p:nvSpPr>
        <p:spPr>
          <a:xfrm>
            <a:off x="10717684" y="3326102"/>
            <a:ext cx="1428774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1053" y="1526084"/>
            <a:ext cx="9866630" cy="1974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marR="22860" lvl="0" indent="-227965" defTabSz="914400" eaLnBrk="1" fontAlgn="auto" latinLnBrk="0" hangingPunct="1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have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confidently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mapped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transcriptome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assigned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their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demultiplexing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number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unique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RNA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molecules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corresponding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within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counted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UMI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deduplication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3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result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1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x</a:t>
            </a:r>
            <a:r>
              <a:rPr kumimoji="0" lang="en-US" sz="2000" b="0" i="1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matrix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starting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point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downstream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analysis</a:t>
            </a:r>
            <a:r>
              <a:rPr kumimoji="0" lang="en-US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C3BC657-0433-8A47-AAD6-92306A18AF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3: Counting reads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909A5-BC46-3B05-C2DA-65343DE4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656" y="3650607"/>
            <a:ext cx="7018688" cy="32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53" y="1240432"/>
            <a:ext cx="11002109" cy="4997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1a. Going from raw sequencing files to gene count matrices.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1b. Terra cloud computing for pre-processing 10x genomics data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1 -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76094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66D6-8950-DD14-D49F-5144A545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553998"/>
          </a:xfrm>
        </p:spPr>
        <p:txBody>
          <a:bodyPr/>
          <a:lstStyle/>
          <a:p>
            <a:r>
              <a:rPr lang="en-US" dirty="0"/>
              <a:t>Terra is a cloud computing service for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6CC6A-563E-2160-08CD-65ED5ACE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34" y="2049556"/>
            <a:ext cx="3741401" cy="3659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6510FE-BC6C-70BE-2133-F937019C5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05" y="2485462"/>
            <a:ext cx="7708361" cy="2787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C470F-33B7-0AC6-D8C0-32940B280B86}"/>
              </a:ext>
            </a:extLst>
          </p:cNvPr>
          <p:cNvSpPr txBox="1"/>
          <p:nvPr/>
        </p:nvSpPr>
        <p:spPr>
          <a:xfrm>
            <a:off x="8592716" y="6066666"/>
            <a:ext cx="303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Derek Caetano-</a:t>
            </a:r>
            <a:r>
              <a:rPr lang="en-US" sz="2400" dirty="0" err="1"/>
              <a:t>Anolles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661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241C-B17E-713A-B479-F84CBD85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553998"/>
          </a:xfrm>
        </p:spPr>
        <p:txBody>
          <a:bodyPr/>
          <a:lstStyle/>
          <a:p>
            <a:r>
              <a:rPr lang="en-US" dirty="0"/>
              <a:t>Terra workflows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E36BD-B772-08D8-42F5-69BD0A81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37" y="1253743"/>
            <a:ext cx="9097352" cy="4628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E9470-A03C-54B7-4652-1E1D580EC8FD}"/>
              </a:ext>
            </a:extLst>
          </p:cNvPr>
          <p:cNvSpPr txBox="1"/>
          <p:nvPr/>
        </p:nvSpPr>
        <p:spPr>
          <a:xfrm>
            <a:off x="8592716" y="6201772"/>
            <a:ext cx="303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Derek Caetano-</a:t>
            </a:r>
            <a:r>
              <a:rPr lang="en-US" sz="2400" dirty="0" err="1"/>
              <a:t>Anolles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86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942F3-E91F-DBD3-E030-B8E479E3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3" y="313832"/>
            <a:ext cx="11069711" cy="430887"/>
          </a:xfrm>
        </p:spPr>
        <p:txBody>
          <a:bodyPr/>
          <a:lstStyle/>
          <a:p>
            <a:r>
              <a:rPr lang="en-US" sz="2800" dirty="0"/>
              <a:t>Starting point for pre-processing: Illumina sequencer output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E58B6-E534-61A9-9F47-D29B6E2B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04" y="2099365"/>
            <a:ext cx="4563353" cy="3506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BC7F02-1DF0-B2A2-A9F5-F23328DFF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485123"/>
            <a:ext cx="4057026" cy="47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942F3-E91F-DBD3-E030-B8E479E3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3" y="313832"/>
            <a:ext cx="11069711" cy="430887"/>
          </a:xfrm>
        </p:spPr>
        <p:txBody>
          <a:bodyPr/>
          <a:lstStyle/>
          <a:p>
            <a:r>
              <a:rPr lang="en-US" sz="2800" dirty="0"/>
              <a:t>Starting point for pre-processing: Illumina sequencer output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90597-3B14-0121-468F-7DE24022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9" t="2218" r="935" b="1880"/>
          <a:stretch/>
        </p:blipFill>
        <p:spPr>
          <a:xfrm>
            <a:off x="392629" y="2062886"/>
            <a:ext cx="11406738" cy="425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25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16AD-3275-F815-1BF0-801F707A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553998"/>
          </a:xfrm>
        </p:spPr>
        <p:txBody>
          <a:bodyPr/>
          <a:lstStyle/>
          <a:p>
            <a:r>
              <a:rPr lang="en-US" dirty="0"/>
              <a:t>Next step: transfer Illumina data to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C455E-8B6E-68AB-E16B-B06A0CA4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1" y="2319367"/>
            <a:ext cx="10864684" cy="388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085D2-C82A-0CEB-A618-2E0A6A88E95D}"/>
              </a:ext>
            </a:extLst>
          </p:cNvPr>
          <p:cNvSpPr txBox="1"/>
          <p:nvPr/>
        </p:nvSpPr>
        <p:spPr>
          <a:xfrm>
            <a:off x="325224" y="1571327"/>
            <a:ext cx="11087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</a:t>
            </a:r>
            <a:r>
              <a:rPr lang="en-US" sz="2800" dirty="0" err="1"/>
              <a:t>gsutils</a:t>
            </a:r>
            <a:r>
              <a:rPr lang="en-US" sz="2800" dirty="0"/>
              <a:t> from Google Cloud SDK to transfer Illumina output data to Terra</a:t>
            </a:r>
          </a:p>
        </p:txBody>
      </p:sp>
    </p:spTree>
    <p:extLst>
      <p:ext uri="{BB962C8B-B14F-4D97-AF65-F5344CB8AC3E}">
        <p14:creationId xmlns:p14="http://schemas.microsoft.com/office/powerpoint/2010/main" val="66289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098549"/>
            <a:ext cx="10044449" cy="4997710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Monday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Module 1 - pre-processing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Module 2 - quality control, normalization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Project time</a:t>
            </a:r>
          </a:p>
          <a:p>
            <a:pPr marL="0" indent="0">
              <a:buNone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Tuesday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Module 3 - cell subsets, differential expression, cell annotation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Module 4 - batch correction, integration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Project time</a:t>
            </a:r>
          </a:p>
          <a:p>
            <a:pPr marL="0" indent="0">
              <a:buNone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Wednesday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Module 5 – immune repertoires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Project time</a:t>
            </a:r>
          </a:p>
          <a:p>
            <a:pPr marL="0" indent="0">
              <a:buNone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Thursday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Project time</a:t>
            </a:r>
          </a:p>
          <a:p>
            <a:pPr marL="0" indent="0">
              <a:buNone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Friday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Project presentations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Computational track</a:t>
            </a:r>
          </a:p>
        </p:txBody>
      </p:sp>
    </p:spTree>
    <p:extLst>
      <p:ext uri="{BB962C8B-B14F-4D97-AF65-F5344CB8AC3E}">
        <p14:creationId xmlns:p14="http://schemas.microsoft.com/office/powerpoint/2010/main" val="172045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30A2-65A3-ABC5-F858-5C919A76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369332"/>
          </a:xfrm>
        </p:spPr>
        <p:txBody>
          <a:bodyPr/>
          <a:lstStyle/>
          <a:p>
            <a:r>
              <a:rPr lang="en-US" sz="2400" dirty="0"/>
              <a:t>Cumulus is a set of tools that run genomics workflows including 10x Cell Ranger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913EC-3AF6-07B4-B148-FDF35C69B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412" y="1006268"/>
            <a:ext cx="10510520" cy="3077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https://cumulus.readthedocs.io/en/stable/cellranger/index.html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CE394-537A-14A3-5041-36EBD011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67" y="1622504"/>
            <a:ext cx="9011975" cy="49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BBA8-A53B-7F8E-4E40-CD8D8FAB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553998"/>
          </a:xfrm>
        </p:spPr>
        <p:txBody>
          <a:bodyPr/>
          <a:lstStyle/>
          <a:p>
            <a:r>
              <a:rPr lang="en-US" dirty="0"/>
              <a:t>Make Cumulus sample 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0EE6E-E30A-511E-216D-1B25B2E3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52" y="2393722"/>
            <a:ext cx="8895170" cy="3500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DCC6E-7A4B-139C-009E-6B8B44F3BCDC}"/>
              </a:ext>
            </a:extLst>
          </p:cNvPr>
          <p:cNvSpPr txBox="1"/>
          <p:nvPr/>
        </p:nvSpPr>
        <p:spPr>
          <a:xfrm>
            <a:off x="561144" y="1514306"/>
            <a:ext cx="898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Make sample sheet file to direct Cell Ranger to input files and provide sample details</a:t>
            </a:r>
          </a:p>
        </p:txBody>
      </p:sp>
    </p:spTree>
    <p:extLst>
      <p:ext uri="{BB962C8B-B14F-4D97-AF65-F5344CB8AC3E}">
        <p14:creationId xmlns:p14="http://schemas.microsoft.com/office/powerpoint/2010/main" val="2983175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63134-97C4-443C-2149-1DA9C692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553998"/>
          </a:xfrm>
        </p:spPr>
        <p:txBody>
          <a:bodyPr/>
          <a:lstStyle/>
          <a:p>
            <a:r>
              <a:rPr lang="en-US" dirty="0"/>
              <a:t>Upload sample sheet file to Google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84A2F-DA51-497E-4885-A6649E7CB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1" y="1904300"/>
            <a:ext cx="10732898" cy="368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09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1A06-20A1-3026-8304-A9D55D51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861774"/>
          </a:xfrm>
        </p:spPr>
        <p:txBody>
          <a:bodyPr/>
          <a:lstStyle/>
          <a:p>
            <a:r>
              <a:rPr lang="en-US" sz="2800" dirty="0"/>
              <a:t>Add Cumulus “</a:t>
            </a:r>
            <a:r>
              <a:rPr lang="en-US" sz="2800" dirty="0" err="1"/>
              <a:t>Cellranger</a:t>
            </a:r>
            <a:r>
              <a:rPr lang="en-US" sz="2800" dirty="0"/>
              <a:t>” workflow to Terra workspace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DFA9E-335D-8840-3A84-57625E60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44" y="2158308"/>
            <a:ext cx="10876128" cy="39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13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2E3A-C467-521A-DF1C-6E3A280D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1107996"/>
          </a:xfrm>
        </p:spPr>
        <p:txBody>
          <a:bodyPr/>
          <a:lstStyle/>
          <a:p>
            <a:r>
              <a:rPr lang="en-US" dirty="0"/>
              <a:t>Run Cumulus Cell Ranger workflow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CF252-8DBC-EFAA-1249-90D04737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62" y="1302559"/>
            <a:ext cx="10530329" cy="493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8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C477-4EBE-3BD8-FECB-136E0F42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78" y="278105"/>
            <a:ext cx="11069711" cy="430887"/>
          </a:xfrm>
        </p:spPr>
        <p:txBody>
          <a:bodyPr/>
          <a:lstStyle/>
          <a:p>
            <a:r>
              <a:rPr lang="en-US" sz="2800" dirty="0"/>
              <a:t>When workflow completes, data is found in Google bucket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055BE-7536-C8DF-C2FD-D73FF986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5" y="1222088"/>
            <a:ext cx="11096962" cy="49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56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D2888-166A-A86D-B789-50499464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553998"/>
          </a:xfrm>
        </p:spPr>
        <p:txBody>
          <a:bodyPr/>
          <a:lstStyle/>
          <a:p>
            <a:r>
              <a:rPr lang="en-US" dirty="0"/>
              <a:t>Confirm workflow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A2693-473F-FB32-1C80-1B6B17F3B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4024" y="1658961"/>
            <a:ext cx="2980272" cy="307777"/>
          </a:xfrm>
        </p:spPr>
        <p:txBody>
          <a:bodyPr/>
          <a:lstStyle/>
          <a:p>
            <a:r>
              <a:rPr lang="en-US" dirty="0"/>
              <a:t>Gene expression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ADFBB-ED67-5DC4-2C3C-4546F262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28" y="2200968"/>
            <a:ext cx="3233768" cy="2824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E280E-C8EB-03E9-2194-8E16065FD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85" y="2067843"/>
            <a:ext cx="1635422" cy="386141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585B17C-259A-E8C0-45D5-827A8DB707A9}"/>
              </a:ext>
            </a:extLst>
          </p:cNvPr>
          <p:cNvSpPr txBox="1">
            <a:spLocks/>
          </p:cNvSpPr>
          <p:nvPr/>
        </p:nvSpPr>
        <p:spPr>
          <a:xfrm>
            <a:off x="7301675" y="1658961"/>
            <a:ext cx="144524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 b="0" i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/>
              <a:t>TCR outputs</a:t>
            </a:r>
          </a:p>
        </p:txBody>
      </p:sp>
    </p:spTree>
    <p:extLst>
      <p:ext uri="{BB962C8B-B14F-4D97-AF65-F5344CB8AC3E}">
        <p14:creationId xmlns:p14="http://schemas.microsoft.com/office/powerpoint/2010/main" val="874664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0E4D-34AA-B838-F987-B52F22B74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553998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B5A5C-7214-F098-1585-FAF9678FB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144" y="1247494"/>
            <a:ext cx="8356504" cy="1846659"/>
          </a:xfrm>
        </p:spPr>
        <p:txBody>
          <a:bodyPr/>
          <a:lstStyle/>
          <a:p>
            <a:r>
              <a:rPr lang="en-US" b="1" dirty="0"/>
              <a:t>Downstream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Quality control and normalization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Cell type annotation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Differential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Batch correction and dataset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Immune repertoire (TCR/BCR) characterization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EEDE454-AE3D-B09A-CC46-5C05DC59178A}"/>
              </a:ext>
            </a:extLst>
          </p:cNvPr>
          <p:cNvSpPr txBox="1">
            <a:spLocks/>
          </p:cNvSpPr>
          <p:nvPr/>
        </p:nvSpPr>
        <p:spPr>
          <a:xfrm>
            <a:off x="561144" y="4006219"/>
            <a:ext cx="933383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 b="0" i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/>
              <a:t>More resources for getting started with Terra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 to Terra slides: </a:t>
            </a:r>
            <a:r>
              <a:rPr lang="en-US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https://broad.io/T101-PDF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Terra videos on YouTube: </a:t>
            </a:r>
            <a:r>
              <a:rPr lang="en-US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https://www.youtube.com/@TerraBioApp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Terra support site: </a:t>
            </a:r>
            <a:r>
              <a:rPr lang="en-US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https://support.terra.bio/hc/en-us/sections/23504885621787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522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53" y="1240432"/>
            <a:ext cx="11002109" cy="499771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1a. Going from raw sequencing files to gene count matrices.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1b. Terra cloud computing for pre-processing 10x genomics data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1 -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826947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446260" y="6568177"/>
            <a:ext cx="26885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Source: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10X</a:t>
            </a:r>
            <a:r>
              <a:rPr kumimoji="0" sz="1800" b="0" i="1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Genomics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6" y="1811772"/>
            <a:ext cx="12134848" cy="2717366"/>
          </a:xfrm>
          <a:prstGeom prst="rect">
            <a:avLst/>
          </a:prstGeom>
        </p:spPr>
      </p:pic>
      <p:sp>
        <p:nvSpPr>
          <p:cNvPr id="5" name="Todays talk">
            <a:extLst>
              <a:ext uri="{FF2B5EF4-FFF2-40B4-BE49-F238E27FC236}">
                <a16:creationId xmlns:a16="http://schemas.microsoft.com/office/drawing/2014/main" id="{B23198E7-2492-397C-6F3C-78D2C87558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gene count matrices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282" y="1248245"/>
            <a:ext cx="10211435" cy="168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primary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output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Illumina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sequencing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instruments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per-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cycle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call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format.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1300" marR="617855" lvl="0" indent="-228600" algn="just" defTabSz="914400" eaLnBrk="1" fontAlgn="auto" latinLnBrk="0" hangingPunct="1">
              <a:lnSpc>
                <a:spcPct val="90600"/>
              </a:lnSpc>
              <a:spcBef>
                <a:spcPts val="15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first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step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convert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these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files.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Steps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include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separating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into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individual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based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their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(demultiplexing)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moving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unique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molecular identifier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(UMI)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from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header.</a:t>
            </a:r>
            <a:endParaRPr lang="en-US" kern="0" dirty="0">
              <a:solidFill>
                <a:sysClr val="windowText" lastClr="000000"/>
              </a:solidFill>
              <a:latin typeface="Avenir Book" panose="02000503020000020003" pitchFamily="2" charset="0"/>
              <a:cs typeface="Trebuchet MS"/>
            </a:endParaRPr>
          </a:p>
          <a:p>
            <a:pPr marL="241300" marR="617855" lvl="0" indent="-228600" algn="just" defTabSz="914400" eaLnBrk="1" fontAlgn="auto" latinLnBrk="0" hangingPunct="1">
              <a:lnSpc>
                <a:spcPct val="90600"/>
              </a:lnSpc>
              <a:spcBef>
                <a:spcPts val="15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Tools:</a:t>
            </a: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cellranger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mkfastq,</a:t>
            </a:r>
            <a:r>
              <a:rPr kumimoji="0" sz="1800" b="0" i="0" u="none" strike="noStrike" kern="0" cap="none" spc="3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bcl2fastq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Convert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917" y="3429000"/>
            <a:ext cx="8454680" cy="2857369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F5923621-19A8-AE63-97AC-43B21A7593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6682E90-ACA5-C635-D5DB-C0B8B5559FC5}"/>
              </a:ext>
            </a:extLst>
          </p:cNvPr>
          <p:cNvSpPr txBox="1"/>
          <p:nvPr/>
        </p:nvSpPr>
        <p:spPr>
          <a:xfrm>
            <a:off x="9446260" y="6568177"/>
            <a:ext cx="26885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Source: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10X</a:t>
            </a:r>
            <a:r>
              <a:rPr kumimoji="0" sz="1800" b="0" i="1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Genomics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6009" y="1684020"/>
            <a:ext cx="11190151" cy="4071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text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contains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data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which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consists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of: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2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identifier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information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about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sequencing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run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cluster.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(the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calls;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A,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C,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T,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N).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separator,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which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simply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plus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(+)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sign.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call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quality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scores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as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phred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scores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 typeface="Trebuchet MS"/>
              <a:buAutoNum type="arabicPeriod"/>
              <a:tabLst/>
              <a:defRPr/>
            </a:pPr>
            <a:endParaRPr kumimoji="0" sz="25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Example</a:t>
            </a:r>
            <a:r>
              <a:rPr kumimoji="0" sz="2000" b="0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2000" b="0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469900" marR="2823210" lvl="0" indent="0" defTabSz="914400" eaLnBrk="1" fontAlgn="auto" latinLnBrk="0" hangingPunct="1">
              <a:lnSpc>
                <a:spcPct val="1239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@HWI-</a:t>
            </a:r>
            <a:r>
              <a:rPr kumimoji="0" sz="15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ST808:130:H0B8YADXX:1:1101:2088:2222:CELL_GGTCCA:UMI_CCCT </a:t>
            </a:r>
            <a:r>
              <a:rPr kumimoji="0" sz="1550" b="0" i="0" u="none" strike="noStrike" kern="0" cap="none" spc="-1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AGGAAGATGGAGGAGAGAAGGCGGTGAAAGAGACCTGTAAAAAGCCACCGN</a:t>
            </a:r>
            <a:endParaRPr kumimoji="0" sz="15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469900" marR="3860165" lvl="0" indent="0" defTabSz="914400" eaLnBrk="1" fontAlgn="auto" latinLnBrk="0" hangingPunct="1">
              <a:lnSpc>
                <a:spcPct val="118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+</a:t>
            </a:r>
            <a:r>
              <a:rPr kumimoji="0" sz="1550" b="0" i="0" u="none" strike="noStrike" kern="0" cap="none" spc="5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 </a:t>
            </a:r>
            <a:r>
              <a:rPr kumimoji="0" sz="15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@@@DDBD&gt;=AFCF+&lt;CAFHDECII:DGGGHGIGGIIIEHGIIIGIIDHII#</a:t>
            </a:r>
            <a:endParaRPr kumimoji="0" sz="15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9820" y="4758748"/>
            <a:ext cx="7839880" cy="1377315"/>
          </a:xfrm>
          <a:custGeom>
            <a:avLst/>
            <a:gdLst/>
            <a:ahLst/>
            <a:cxnLst/>
            <a:rect l="l" t="t" r="r" b="b"/>
            <a:pathLst>
              <a:path w="6908165" h="1377314">
                <a:moveTo>
                  <a:pt x="0" y="229520"/>
                </a:moveTo>
                <a:lnTo>
                  <a:pt x="4663" y="183264"/>
                </a:lnTo>
                <a:lnTo>
                  <a:pt x="18036" y="140180"/>
                </a:lnTo>
                <a:lnTo>
                  <a:pt x="39198" y="101193"/>
                </a:lnTo>
                <a:lnTo>
                  <a:pt x="67224" y="67225"/>
                </a:lnTo>
                <a:lnTo>
                  <a:pt x="101193" y="39198"/>
                </a:lnTo>
                <a:lnTo>
                  <a:pt x="140180" y="18036"/>
                </a:lnTo>
                <a:lnTo>
                  <a:pt x="183263" y="4663"/>
                </a:lnTo>
                <a:lnTo>
                  <a:pt x="229519" y="0"/>
                </a:lnTo>
                <a:lnTo>
                  <a:pt x="6678058" y="0"/>
                </a:lnTo>
                <a:lnTo>
                  <a:pt x="6724314" y="4663"/>
                </a:lnTo>
                <a:lnTo>
                  <a:pt x="6767397" y="18036"/>
                </a:lnTo>
                <a:lnTo>
                  <a:pt x="6806385" y="39198"/>
                </a:lnTo>
                <a:lnTo>
                  <a:pt x="6840353" y="67225"/>
                </a:lnTo>
                <a:lnTo>
                  <a:pt x="6868379" y="101193"/>
                </a:lnTo>
                <a:lnTo>
                  <a:pt x="6889541" y="140180"/>
                </a:lnTo>
                <a:lnTo>
                  <a:pt x="6902915" y="183264"/>
                </a:lnTo>
                <a:lnTo>
                  <a:pt x="6907578" y="229520"/>
                </a:lnTo>
                <a:lnTo>
                  <a:pt x="6907578" y="1147588"/>
                </a:lnTo>
                <a:lnTo>
                  <a:pt x="6902915" y="1193844"/>
                </a:lnTo>
                <a:lnTo>
                  <a:pt x="6889541" y="1236927"/>
                </a:lnTo>
                <a:lnTo>
                  <a:pt x="6868379" y="1275915"/>
                </a:lnTo>
                <a:lnTo>
                  <a:pt x="6840353" y="1309883"/>
                </a:lnTo>
                <a:lnTo>
                  <a:pt x="6806385" y="1337910"/>
                </a:lnTo>
                <a:lnTo>
                  <a:pt x="6767397" y="1359072"/>
                </a:lnTo>
                <a:lnTo>
                  <a:pt x="6724314" y="1372445"/>
                </a:lnTo>
                <a:lnTo>
                  <a:pt x="6678058" y="1377109"/>
                </a:lnTo>
                <a:lnTo>
                  <a:pt x="229519" y="1377109"/>
                </a:lnTo>
                <a:lnTo>
                  <a:pt x="183263" y="1372445"/>
                </a:lnTo>
                <a:lnTo>
                  <a:pt x="140180" y="1359072"/>
                </a:lnTo>
                <a:lnTo>
                  <a:pt x="101193" y="1337910"/>
                </a:lnTo>
                <a:lnTo>
                  <a:pt x="67224" y="1309883"/>
                </a:lnTo>
                <a:lnTo>
                  <a:pt x="39198" y="1275915"/>
                </a:lnTo>
                <a:lnTo>
                  <a:pt x="18036" y="1236927"/>
                </a:lnTo>
                <a:lnTo>
                  <a:pt x="4663" y="1193844"/>
                </a:lnTo>
                <a:lnTo>
                  <a:pt x="0" y="1147588"/>
                </a:lnTo>
                <a:lnTo>
                  <a:pt x="0" y="22952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2972" y="3370826"/>
            <a:ext cx="1224440" cy="397748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FE8CAD03-7ABE-7D99-275B-132ED14CD2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days talk">
            <a:extLst>
              <a:ext uri="{FF2B5EF4-FFF2-40B4-BE49-F238E27FC236}">
                <a16:creationId xmlns:a16="http://schemas.microsoft.com/office/drawing/2014/main" id="{22647905-9444-C81A-E450-365AF86B10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  <p:pic>
        <p:nvPicPr>
          <p:cNvPr id="3" name="Google Shape;178;p6">
            <a:extLst>
              <a:ext uri="{FF2B5EF4-FFF2-40B4-BE49-F238E27FC236}">
                <a16:creationId xmlns:a16="http://schemas.microsoft.com/office/drawing/2014/main" id="{B2E287AF-E3EF-58F8-9546-EA5C4F160D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9;p6">
            <a:extLst>
              <a:ext uri="{FF2B5EF4-FFF2-40B4-BE49-F238E27FC236}">
                <a16:creationId xmlns:a16="http://schemas.microsoft.com/office/drawing/2014/main" id="{350DD3F1-1501-291E-E086-F640A49C5FC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sp>
        <p:nvSpPr>
          <p:cNvPr id="5" name="Google Shape;180;p6">
            <a:extLst>
              <a:ext uri="{FF2B5EF4-FFF2-40B4-BE49-F238E27FC236}">
                <a16:creationId xmlns:a16="http://schemas.microsoft.com/office/drawing/2014/main" id="{C24A62F0-6EB1-F916-B2A9-E73397E2E063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sp>
        <p:nvSpPr>
          <p:cNvPr id="6" name="Google Shape;181;p6">
            <a:extLst>
              <a:ext uri="{FF2B5EF4-FFF2-40B4-BE49-F238E27FC236}">
                <a16:creationId xmlns:a16="http://schemas.microsoft.com/office/drawing/2014/main" id="{12F23A87-9936-D079-E277-D71E069DE731}"/>
              </a:ext>
            </a:extLst>
          </p:cNvPr>
          <p:cNvSpPr txBox="1"/>
          <p:nvPr/>
        </p:nvSpPr>
        <p:spPr>
          <a:xfrm>
            <a:off x="8942125" y="5457513"/>
            <a:ext cx="127213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cxnSp>
        <p:nvCxnSpPr>
          <p:cNvPr id="7" name="Google Shape;182;p6">
            <a:extLst>
              <a:ext uri="{FF2B5EF4-FFF2-40B4-BE49-F238E27FC236}">
                <a16:creationId xmlns:a16="http://schemas.microsoft.com/office/drawing/2014/main" id="{DADA0BD7-E84E-B25A-0273-E1B9D9A6074B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" name="Google Shape;183;p6">
            <a:extLst>
              <a:ext uri="{FF2B5EF4-FFF2-40B4-BE49-F238E27FC236}">
                <a16:creationId xmlns:a16="http://schemas.microsoft.com/office/drawing/2014/main" id="{6DE35D93-A283-5E42-5FB7-6D52ADF9F74D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" name="Google Shape;184;p6">
            <a:extLst>
              <a:ext uri="{FF2B5EF4-FFF2-40B4-BE49-F238E27FC236}">
                <a16:creationId xmlns:a16="http://schemas.microsoft.com/office/drawing/2014/main" id="{F0B968A7-DCE0-15A5-7AAB-15271597D8A6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" name="Google Shape;166;p5">
            <a:extLst>
              <a:ext uri="{FF2B5EF4-FFF2-40B4-BE49-F238E27FC236}">
                <a16:creationId xmlns:a16="http://schemas.microsoft.com/office/drawing/2014/main" id="{2627EC47-375E-6887-826B-28A89D0BF3A2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 (for pooling together multiple samples)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7248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5">
            <a:extLst>
              <a:ext uri="{FF2B5EF4-FFF2-40B4-BE49-F238E27FC236}">
                <a16:creationId xmlns:a16="http://schemas.microsoft.com/office/drawing/2014/main" id="{005E849F-60E7-AC21-26C6-1E2B37D4ECDF}"/>
              </a:ext>
            </a:extLst>
          </p:cNvPr>
          <p:cNvSpPr/>
          <p:nvPr/>
        </p:nvSpPr>
        <p:spPr>
          <a:xfrm>
            <a:off x="152772" y="1357592"/>
            <a:ext cx="1083687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An example of what the reads look like…</a:t>
            </a:r>
            <a:endParaRPr sz="2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3B575-5920-DD89-7EE0-0AA0347AD2D9}"/>
              </a:ext>
            </a:extLst>
          </p:cNvPr>
          <p:cNvGrpSpPr/>
          <p:nvPr/>
        </p:nvGrpSpPr>
        <p:grpSpPr>
          <a:xfrm>
            <a:off x="3135139" y="2009319"/>
            <a:ext cx="4872142" cy="4614447"/>
            <a:chOff x="3045741" y="1247250"/>
            <a:chExt cx="5709685" cy="5407689"/>
          </a:xfrm>
        </p:grpSpPr>
        <p:pic>
          <p:nvPicPr>
            <p:cNvPr id="4" name="Google Shape;248;p11" descr="Image">
              <a:extLst>
                <a:ext uri="{FF2B5EF4-FFF2-40B4-BE49-F238E27FC236}">
                  <a16:creationId xmlns:a16="http://schemas.microsoft.com/office/drawing/2014/main" id="{3B85B8F2-A3FF-7054-ECCE-D89130E532E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253;p11">
              <a:extLst>
                <a:ext uri="{FF2B5EF4-FFF2-40B4-BE49-F238E27FC236}">
                  <a16:creationId xmlns:a16="http://schemas.microsoft.com/office/drawing/2014/main" id="{3B1F3E11-4E56-492D-C16D-2DAA17ECF241}"/>
                </a:ext>
              </a:extLst>
            </p:cNvPr>
            <p:cNvSpPr txBox="1"/>
            <p:nvPr/>
          </p:nvSpPr>
          <p:spPr>
            <a:xfrm>
              <a:off x="3795084" y="1247250"/>
              <a:ext cx="1480565" cy="432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dirty="0"/>
            </a:p>
          </p:txBody>
        </p:sp>
        <p:sp>
          <p:nvSpPr>
            <p:cNvPr id="6" name="Google Shape;254;p11">
              <a:extLst>
                <a:ext uri="{FF2B5EF4-FFF2-40B4-BE49-F238E27FC236}">
                  <a16:creationId xmlns:a16="http://schemas.microsoft.com/office/drawing/2014/main" id="{54118A3C-9B75-CE76-B614-16833BA0F6DD}"/>
                </a:ext>
              </a:extLst>
            </p:cNvPr>
            <p:cNvSpPr txBox="1"/>
            <p:nvPr/>
          </p:nvSpPr>
          <p:spPr>
            <a:xfrm>
              <a:off x="5975186" y="1247250"/>
              <a:ext cx="1480565" cy="432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dirty="0"/>
            </a:p>
          </p:txBody>
        </p:sp>
      </p:grpSp>
      <p:sp>
        <p:nvSpPr>
          <p:cNvPr id="7" name="Google Shape;249;p11">
            <a:extLst>
              <a:ext uri="{FF2B5EF4-FFF2-40B4-BE49-F238E27FC236}">
                <a16:creationId xmlns:a16="http://schemas.microsoft.com/office/drawing/2014/main" id="{317773BA-4FCB-BF0F-A814-6E850DCCD389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20165E8D-928D-3F0C-444A-BDD2D8DA7B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</p:spTree>
    <p:extLst>
      <p:ext uri="{BB962C8B-B14F-4D97-AF65-F5344CB8AC3E}">
        <p14:creationId xmlns:p14="http://schemas.microsoft.com/office/powerpoint/2010/main" val="78629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1353" y="1671828"/>
            <a:ext cx="10052685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0665" marR="5080" lvl="0" indent="-227965" defTabSz="914400" eaLnBrk="1" fontAlgn="auto" latinLnBrk="0" hangingPunct="1">
              <a:lnSpc>
                <a:spcPts val="221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next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step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determine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which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originated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from.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order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do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this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mapped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precompiled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genome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353" y="5198364"/>
            <a:ext cx="10052684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mindful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versions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sources.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Use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the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latest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when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possible.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7865" marR="0" lvl="1" indent="-22860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Human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reference,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GRCh38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(GENCODE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v32/Ensembl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98)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7865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2000" b="0" i="0" u="none" strike="noStrike" kern="0" cap="none" spc="6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Mouse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reference,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6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mm10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(GENCODE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vM23/Ensembl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98)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693" y="3146157"/>
            <a:ext cx="8640128" cy="1129428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2632EC3B-3609-3C74-5002-41FD0CD2DF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2: Alignment to reference genome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11584</TotalTime>
  <Words>940</Words>
  <Application>Microsoft Macintosh PowerPoint</Application>
  <PresentationFormat>Widescreen</PresentationFormat>
  <Paragraphs>120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Aptos</vt:lpstr>
      <vt:lpstr>Arial</vt:lpstr>
      <vt:lpstr>Avenir</vt:lpstr>
      <vt:lpstr>Avenir Book</vt:lpstr>
      <vt:lpstr>Calibri</vt:lpstr>
      <vt:lpstr>Calibri Light</vt:lpstr>
      <vt:lpstr>Trebuchet MS</vt:lpstr>
      <vt:lpstr>Office Theme</vt:lpstr>
      <vt:lpstr>1_Office Theme</vt:lpstr>
      <vt:lpstr>Computational and Experimental Design  Single Cell Analysis Program (SCAP)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Terra is a cloud computing service for data analysis</vt:lpstr>
      <vt:lpstr>Terra workflows </vt:lpstr>
      <vt:lpstr>Starting point for pre-processing: Illumina sequencer output files</vt:lpstr>
      <vt:lpstr>Starting point for pre-processing: Illumina sequencer output files</vt:lpstr>
      <vt:lpstr>Next step: transfer Illumina data to the cloud</vt:lpstr>
      <vt:lpstr>Cumulus is a set of tools that run genomics workflows including 10x Cell Ranger</vt:lpstr>
      <vt:lpstr>Make Cumulus sample sheet</vt:lpstr>
      <vt:lpstr>Upload sample sheet file to Google bucket</vt:lpstr>
      <vt:lpstr>Add Cumulus “Cellranger” workflow to Terra workspace </vt:lpstr>
      <vt:lpstr>Run Cumulus Cell Ranger workflow  </vt:lpstr>
      <vt:lpstr>When workflow completes, data is found in Google bucket </vt:lpstr>
      <vt:lpstr>Confirm workflow outputs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 for scRNAseq data</dc:title>
  <dc:creator>Microsoft Office User</dc:creator>
  <cp:lastModifiedBy>Adam Rubin</cp:lastModifiedBy>
  <cp:revision>178</cp:revision>
  <dcterms:created xsi:type="dcterms:W3CDTF">2019-02-18T00:05:57Z</dcterms:created>
  <dcterms:modified xsi:type="dcterms:W3CDTF">2024-09-10T11:42:53Z</dcterms:modified>
</cp:coreProperties>
</file>